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6131C"/>
    <a:srgbClr val="F4888D"/>
    <a:srgbClr val="E02560"/>
    <a:srgbClr val="A5FE62"/>
    <a:srgbClr val="ED13B9"/>
    <a:srgbClr val="CE10A1"/>
    <a:srgbClr val="F365D1"/>
    <a:srgbClr val="EB6D9A"/>
    <a:srgbClr val="ED7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515" autoAdjust="0"/>
  </p:normalViewPr>
  <p:slideViewPr>
    <p:cSldViewPr snapToGrid="0">
      <p:cViewPr varScale="1">
        <p:scale>
          <a:sx n="54" d="100"/>
          <a:sy n="54" d="100"/>
        </p:scale>
        <p:origin x="2458" y="43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0279" cy="496741"/>
          </a:xfrm>
          <a:prstGeom prst="rect">
            <a:avLst/>
          </a:prstGeom>
        </p:spPr>
        <p:txBody>
          <a:bodyPr vert="horz" lIns="86144" tIns="43073" rIns="86144" bIns="43073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449" y="0"/>
            <a:ext cx="2950279" cy="496741"/>
          </a:xfrm>
          <a:prstGeom prst="rect">
            <a:avLst/>
          </a:prstGeom>
        </p:spPr>
        <p:txBody>
          <a:bodyPr vert="horz" lIns="86144" tIns="43073" rIns="86144" bIns="43073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2022/12/6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41092"/>
            <a:ext cx="2950279" cy="496740"/>
          </a:xfrm>
          <a:prstGeom prst="rect">
            <a:avLst/>
          </a:prstGeom>
        </p:spPr>
        <p:txBody>
          <a:bodyPr vert="horz" lIns="86144" tIns="43073" rIns="86144" bIns="43073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449" y="9441092"/>
            <a:ext cx="2950279" cy="496740"/>
          </a:xfrm>
          <a:prstGeom prst="rect">
            <a:avLst/>
          </a:prstGeom>
        </p:spPr>
        <p:txBody>
          <a:bodyPr vert="horz" lIns="86144" tIns="43073" rIns="86144" bIns="43073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9786" cy="498692"/>
          </a:xfrm>
          <a:prstGeom prst="rect">
            <a:avLst/>
          </a:prstGeom>
        </p:spPr>
        <p:txBody>
          <a:bodyPr vert="horz" lIns="91538" tIns="45770" rIns="91538" bIns="45770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5" y="2"/>
            <a:ext cx="2949786" cy="498692"/>
          </a:xfrm>
          <a:prstGeom prst="rect">
            <a:avLst/>
          </a:prstGeom>
        </p:spPr>
        <p:txBody>
          <a:bodyPr vert="horz" lIns="91538" tIns="45770" rIns="91538" bIns="4577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2022/12/6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8" tIns="45770" rIns="91538" bIns="4577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3"/>
          </a:xfrm>
          <a:prstGeom prst="rect">
            <a:avLst/>
          </a:prstGeom>
        </p:spPr>
        <p:txBody>
          <a:bodyPr vert="horz" lIns="91538" tIns="45770" rIns="91538" bIns="457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40650"/>
            <a:ext cx="2949786" cy="498691"/>
          </a:xfrm>
          <a:prstGeom prst="rect">
            <a:avLst/>
          </a:prstGeom>
        </p:spPr>
        <p:txBody>
          <a:bodyPr vert="horz" lIns="91538" tIns="45770" rIns="91538" bIns="45770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5" y="9440650"/>
            <a:ext cx="2949786" cy="498691"/>
          </a:xfrm>
          <a:prstGeom prst="rect">
            <a:avLst/>
          </a:prstGeom>
        </p:spPr>
        <p:txBody>
          <a:bodyPr vert="horz" lIns="91538" tIns="45770" rIns="91538" bIns="4577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ローチャート: 端子 8">
            <a:extLst>
              <a:ext uri="{FF2B5EF4-FFF2-40B4-BE49-F238E27FC236}">
                <a16:creationId xmlns:a16="http://schemas.microsoft.com/office/drawing/2014/main" id="{8A27F912-6A93-82CD-F5F3-475B628D0044}"/>
              </a:ext>
            </a:extLst>
          </p:cNvPr>
          <p:cNvSpPr/>
          <p:nvPr/>
        </p:nvSpPr>
        <p:spPr>
          <a:xfrm>
            <a:off x="603943" y="5275740"/>
            <a:ext cx="745200" cy="621993"/>
          </a:xfrm>
          <a:prstGeom prst="flowChartTerminator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noFill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フローチャート: 端子 7">
            <a:extLst>
              <a:ext uri="{FF2B5EF4-FFF2-40B4-BE49-F238E27FC236}">
                <a16:creationId xmlns:a16="http://schemas.microsoft.com/office/drawing/2014/main" id="{07575566-7836-1B11-60F4-2C6E3ECD58E4}"/>
              </a:ext>
            </a:extLst>
          </p:cNvPr>
          <p:cNvSpPr/>
          <p:nvPr/>
        </p:nvSpPr>
        <p:spPr>
          <a:xfrm>
            <a:off x="2602089" y="5272588"/>
            <a:ext cx="746279" cy="621993"/>
          </a:xfrm>
          <a:prstGeom prst="flowChartTerminator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8652052-CB77-EBCD-1D36-69675FB7AF66}"/>
              </a:ext>
            </a:extLst>
          </p:cNvPr>
          <p:cNvSpPr/>
          <p:nvPr/>
        </p:nvSpPr>
        <p:spPr>
          <a:xfrm>
            <a:off x="-12353" y="-39551"/>
            <a:ext cx="7831622" cy="266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2" name="フローチャート: 端子 81">
            <a:extLst>
              <a:ext uri="{FF2B5EF4-FFF2-40B4-BE49-F238E27FC236}">
                <a16:creationId xmlns:a16="http://schemas.microsoft.com/office/drawing/2014/main" id="{60F137D7-9CE1-3117-F204-2508EB2D2D52}"/>
              </a:ext>
            </a:extLst>
          </p:cNvPr>
          <p:cNvSpPr/>
          <p:nvPr/>
        </p:nvSpPr>
        <p:spPr>
          <a:xfrm>
            <a:off x="-615021" y="2681408"/>
            <a:ext cx="4150618" cy="1434821"/>
          </a:xfrm>
          <a:prstGeom prst="flowChartTerminator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80B69C9-2F50-471C-6DAE-52DE1EAE60B3}"/>
              </a:ext>
            </a:extLst>
          </p:cNvPr>
          <p:cNvSpPr txBox="1"/>
          <p:nvPr/>
        </p:nvSpPr>
        <p:spPr>
          <a:xfrm>
            <a:off x="0" y="2770562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  <a:latin typeface="+mn-ea"/>
              </a:rPr>
              <a:t>R5.1.25</a:t>
            </a:r>
            <a:r>
              <a:rPr kumimoji="1" lang="ja-JP" altLang="en-US" sz="4000" b="1" dirty="0">
                <a:solidFill>
                  <a:schemeClr val="bg1"/>
                </a:solidFill>
                <a:latin typeface="+mn-ea"/>
              </a:rPr>
              <a:t>（水）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0544957D-13A6-9CF3-885A-BB3960FDE3D4}"/>
              </a:ext>
            </a:extLst>
          </p:cNvPr>
          <p:cNvSpPr txBox="1"/>
          <p:nvPr/>
        </p:nvSpPr>
        <p:spPr>
          <a:xfrm>
            <a:off x="1565807" y="33674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14:00</a:t>
            </a:r>
            <a:r>
              <a:rPr kumimoji="1" lang="ja-JP" altLang="en-US" sz="2000" dirty="0">
                <a:solidFill>
                  <a:schemeClr val="bg1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16:00</a:t>
            </a:r>
            <a:endParaRPr kumimoji="1" lang="ja-JP" altLang="en-US" sz="2000" dirty="0">
              <a:solidFill>
                <a:schemeClr val="bg1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A9DCDB2-EC7E-F9C1-B220-BC6598025B66}"/>
              </a:ext>
            </a:extLst>
          </p:cNvPr>
          <p:cNvSpPr txBox="1"/>
          <p:nvPr/>
        </p:nvSpPr>
        <p:spPr>
          <a:xfrm>
            <a:off x="105686" y="3745355"/>
            <a:ext cx="306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伊賀市商工会館　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階研修室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0A690A8-D83A-85FB-9D3F-785207DF48E5}"/>
              </a:ext>
            </a:extLst>
          </p:cNvPr>
          <p:cNvSpPr txBox="1"/>
          <p:nvPr/>
        </p:nvSpPr>
        <p:spPr>
          <a:xfrm>
            <a:off x="624947" y="5383132"/>
            <a:ext cx="1168093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j-ea"/>
                <a:ea typeface="+mj-ea"/>
              </a:rPr>
              <a:t>定員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6E59823-35A0-C948-573C-8094AE1CCC9A}"/>
              </a:ext>
            </a:extLst>
          </p:cNvPr>
          <p:cNvSpPr txBox="1"/>
          <p:nvPr/>
        </p:nvSpPr>
        <p:spPr>
          <a:xfrm>
            <a:off x="1310617" y="542687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latin typeface="+mj-ea"/>
                <a:ea typeface="+mj-ea"/>
              </a:rPr>
              <a:t>１０</a:t>
            </a:r>
            <a:r>
              <a:rPr kumimoji="1" lang="ja-JP" altLang="en-US" sz="1800" dirty="0">
                <a:latin typeface="+mj-ea"/>
                <a:ea typeface="+mj-ea"/>
              </a:rPr>
              <a:t>名</a:t>
            </a: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CD01BC6F-4EE9-5183-556C-3166A7017B7F}"/>
              </a:ext>
            </a:extLst>
          </p:cNvPr>
          <p:cNvCxnSpPr>
            <a:cxnSpLocks/>
          </p:cNvCxnSpPr>
          <p:nvPr/>
        </p:nvCxnSpPr>
        <p:spPr>
          <a:xfrm>
            <a:off x="229919" y="5911658"/>
            <a:ext cx="5664067" cy="0"/>
          </a:xfrm>
          <a:prstGeom prst="line">
            <a:avLst/>
          </a:prstGeom>
          <a:ln>
            <a:solidFill>
              <a:srgbClr val="C613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A0901C2A-FD98-C15C-CB32-8ADB05C97980}"/>
              </a:ext>
            </a:extLst>
          </p:cNvPr>
          <p:cNvSpPr txBox="1"/>
          <p:nvPr/>
        </p:nvSpPr>
        <p:spPr>
          <a:xfrm>
            <a:off x="671632" y="9833805"/>
            <a:ext cx="1261884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お問い合わせ先</a:t>
            </a:r>
          </a:p>
        </p:txBody>
      </p:sp>
      <p:sp>
        <p:nvSpPr>
          <p:cNvPr id="119" name="フローチャート: 処理 118">
            <a:extLst>
              <a:ext uri="{FF2B5EF4-FFF2-40B4-BE49-F238E27FC236}">
                <a16:creationId xmlns:a16="http://schemas.microsoft.com/office/drawing/2014/main" id="{F39CB9CA-9FAD-38D1-7E71-8B40E7A6F364}"/>
              </a:ext>
            </a:extLst>
          </p:cNvPr>
          <p:cNvSpPr/>
          <p:nvPr/>
        </p:nvSpPr>
        <p:spPr>
          <a:xfrm>
            <a:off x="1349143" y="7887656"/>
            <a:ext cx="5851756" cy="404559"/>
          </a:xfrm>
          <a:prstGeom prst="flowChartProcess">
            <a:avLst/>
          </a:prstGeom>
          <a:solidFill>
            <a:srgbClr val="FFFF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kumimoji="1" lang="ja-JP" altLang="en-US" sz="32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0755307C-E415-558A-8FDF-8A830C647384}"/>
              </a:ext>
            </a:extLst>
          </p:cNvPr>
          <p:cNvSpPr txBox="1"/>
          <p:nvPr/>
        </p:nvSpPr>
        <p:spPr>
          <a:xfrm>
            <a:off x="3038041" y="7975829"/>
            <a:ext cx="428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DX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セミナー参加申込書   　　　　　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締切　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R5.1.16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（月）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3D386FE-819D-D417-3A2B-8EFCE4AD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9" y="6042802"/>
            <a:ext cx="1172029" cy="153889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4661757-C5F8-D327-AD8A-C6361E75BAB2}"/>
              </a:ext>
            </a:extLst>
          </p:cNvPr>
          <p:cNvSpPr/>
          <p:nvPr/>
        </p:nvSpPr>
        <p:spPr>
          <a:xfrm>
            <a:off x="1577948" y="6397620"/>
            <a:ext cx="5009454" cy="1266242"/>
          </a:xfrm>
          <a:prstGeom prst="rect">
            <a:avLst/>
          </a:prstGeom>
          <a:solidFill>
            <a:schemeClr val="bg1"/>
          </a:solidFill>
          <a:ln w="19050">
            <a:solidFill>
              <a:srgbClr val="C61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8C48F9-D387-0300-35DC-29F2172FB06D}"/>
              </a:ext>
            </a:extLst>
          </p:cNvPr>
          <p:cNvSpPr txBox="1"/>
          <p:nvPr/>
        </p:nvSpPr>
        <p:spPr>
          <a:xfrm>
            <a:off x="1681916" y="6073985"/>
            <a:ext cx="800219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C6131C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講師紹介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3360A8-7CE9-D99C-C83F-D69055A9923A}"/>
              </a:ext>
            </a:extLst>
          </p:cNvPr>
          <p:cNvSpPr txBox="1"/>
          <p:nvPr/>
        </p:nvSpPr>
        <p:spPr>
          <a:xfrm>
            <a:off x="1577948" y="6512760"/>
            <a:ext cx="5160387" cy="1081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3339">
              <a:lnSpc>
                <a:spcPct val="120000"/>
              </a:lnSpc>
            </a:pPr>
            <a:r>
              <a:rPr lang="en-US" altLang="ja-JP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Web</a:t>
            </a: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・</a:t>
            </a:r>
            <a:r>
              <a:rPr lang="en-US" altLang="ja-JP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IT</a:t>
            </a: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が得意な中小企業診断士。東京の</a:t>
            </a:r>
            <a:r>
              <a:rPr lang="en-US" altLang="ja-JP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IT</a:t>
            </a: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ベンチャー企業で執行役員等を歴任後</a:t>
            </a:r>
          </a:p>
          <a:p>
            <a:pPr defTabSz="903339">
              <a:lnSpc>
                <a:spcPct val="120000"/>
              </a:lnSpc>
            </a:pP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老舗製造メーカーに転職し</a:t>
            </a:r>
            <a:r>
              <a:rPr lang="en-US" altLang="ja-JP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DX</a:t>
            </a: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推進に従事。デジタルマーケティングに加え、</a:t>
            </a:r>
            <a:endParaRPr lang="en-US" altLang="ja-JP" sz="11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defTabSz="903339">
              <a:lnSpc>
                <a:spcPct val="120000"/>
              </a:lnSpc>
            </a:pPr>
            <a:r>
              <a:rPr lang="en-US" altLang="ja-JP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IT</a:t>
            </a: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活用による業務効率化・自動化により、</a:t>
            </a:r>
            <a:r>
              <a:rPr lang="en-US" altLang="ja-JP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5</a:t>
            </a: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年で売上を</a:t>
            </a:r>
            <a:r>
              <a:rPr lang="en-US" altLang="ja-JP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10</a:t>
            </a: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倍に伸ばすことに成功。</a:t>
            </a:r>
          </a:p>
          <a:p>
            <a:pPr defTabSz="903339">
              <a:lnSpc>
                <a:spcPct val="120000"/>
              </a:lnSpc>
            </a:pP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システム開発、社内改革から集客・データ分析までの</a:t>
            </a:r>
            <a:r>
              <a:rPr lang="en-US" altLang="ja-JP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IT</a:t>
            </a: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実務スキルを持つのが強み。</a:t>
            </a:r>
            <a:endParaRPr lang="en-US" altLang="ja-JP" sz="11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defTabSz="903339">
              <a:lnSpc>
                <a:spcPct val="120000"/>
              </a:lnSpc>
            </a:pPr>
            <a:r>
              <a:rPr lang="en-US" altLang="ja-JP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2021</a:t>
            </a:r>
            <a:r>
              <a:rPr lang="ja-JP" altLang="en-US" sz="11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年に地元三重県に拠点を移し、株式会社ジットを設立。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30240C-54D1-10DF-A51E-EDDF899716EE}"/>
              </a:ext>
            </a:extLst>
          </p:cNvPr>
          <p:cNvSpPr txBox="1"/>
          <p:nvPr/>
        </p:nvSpPr>
        <p:spPr>
          <a:xfrm>
            <a:off x="2566092" y="6051558"/>
            <a:ext cx="23367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石崎 一之進（中小企業診断士）</a:t>
            </a:r>
            <a:endParaRPr lang="ja-JP" altLang="en-US" sz="12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A37F68B-84A2-E016-9D93-3BE210EE1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2" y="549345"/>
            <a:ext cx="2059366" cy="205936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781A51-A404-B7D6-BC53-F97849AA0F00}"/>
              </a:ext>
            </a:extLst>
          </p:cNvPr>
          <p:cNvSpPr txBox="1"/>
          <p:nvPr/>
        </p:nvSpPr>
        <p:spPr>
          <a:xfrm>
            <a:off x="446262" y="2188254"/>
            <a:ext cx="37496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</a:rPr>
              <a:t>～ はじめてのＤＸ ≒ </a:t>
            </a:r>
            <a:r>
              <a:rPr lang="en-US" altLang="ja-JP" sz="1600" dirty="0">
                <a:solidFill>
                  <a:schemeClr val="bg1"/>
                </a:solidFill>
              </a:rPr>
              <a:t>IT</a:t>
            </a:r>
            <a:r>
              <a:rPr lang="ja-JP" altLang="en-US" sz="1600" dirty="0">
                <a:solidFill>
                  <a:schemeClr val="bg1"/>
                </a:solidFill>
              </a:rPr>
              <a:t>化の第一歩 ～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2E022A-AD3A-9ED2-A6C1-1A6801D46B79}"/>
              </a:ext>
            </a:extLst>
          </p:cNvPr>
          <p:cNvSpPr txBox="1"/>
          <p:nvPr/>
        </p:nvSpPr>
        <p:spPr>
          <a:xfrm>
            <a:off x="279643" y="4126563"/>
            <a:ext cx="7420951" cy="115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/>
              <a:t>ホームページを開設しただけではなかなか効果が表れません。</a:t>
            </a:r>
            <a:r>
              <a:rPr lang="en-US" altLang="ja-JP" sz="1600" dirty="0"/>
              <a:t>Web</a:t>
            </a:r>
            <a:r>
              <a:rPr lang="ja-JP" altLang="en-US" sz="1600" dirty="0"/>
              <a:t>サイトや</a:t>
            </a:r>
            <a:r>
              <a:rPr lang="en-US" altLang="ja-JP" sz="1600" dirty="0"/>
              <a:t>SNS</a:t>
            </a:r>
            <a:r>
              <a:rPr lang="ja-JP" altLang="en-US" sz="1600" dirty="0"/>
              <a:t>を上手く活用すると、問合せや注文を獲得し、売上を伸ばすことができます。</a:t>
            </a:r>
            <a:r>
              <a:rPr lang="en-US" altLang="ja-JP" sz="1600" dirty="0"/>
              <a:t>Web</a:t>
            </a:r>
            <a:r>
              <a:rPr lang="ja-JP" altLang="en-US" sz="1600" dirty="0"/>
              <a:t>サイトを</a:t>
            </a:r>
            <a:r>
              <a:rPr lang="en-US" altLang="ja-JP" sz="1600" dirty="0"/>
              <a:t>24</a:t>
            </a:r>
            <a:r>
              <a:rPr lang="ja-JP" altLang="en-US" sz="1600" dirty="0"/>
              <a:t>時間働く営業マンに変えた成功事例や、変えるためのコツを解説いたします。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2217DFD-3E36-1CAE-8723-731556F8B3E0}"/>
              </a:ext>
            </a:extLst>
          </p:cNvPr>
          <p:cNvSpPr txBox="1"/>
          <p:nvPr/>
        </p:nvSpPr>
        <p:spPr>
          <a:xfrm>
            <a:off x="3598047" y="2719281"/>
            <a:ext cx="45918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講義内容</a:t>
            </a:r>
          </a:p>
          <a:p>
            <a:r>
              <a:rPr lang="ja-JP" altLang="en-US" sz="1600" dirty="0"/>
              <a:t>・小規模事業者にとっての</a:t>
            </a:r>
            <a:r>
              <a:rPr lang="en-US" altLang="ja-JP" sz="1600" dirty="0"/>
              <a:t>DX</a:t>
            </a:r>
            <a:r>
              <a:rPr lang="ja-JP" altLang="en-US" sz="1600" dirty="0"/>
              <a:t>とは？</a:t>
            </a:r>
          </a:p>
          <a:p>
            <a:r>
              <a:rPr lang="ja-JP" altLang="en-US" sz="1600" dirty="0"/>
              <a:t>・ホームページを</a:t>
            </a:r>
            <a:r>
              <a:rPr lang="en-US" altLang="ja-JP" sz="1600" dirty="0"/>
              <a:t>24</a:t>
            </a:r>
            <a:r>
              <a:rPr lang="ja-JP" altLang="en-US" sz="1600" dirty="0"/>
              <a:t>時間働く営業マンにするコツ</a:t>
            </a:r>
          </a:p>
          <a:p>
            <a:r>
              <a:rPr lang="ja-JP" altLang="en-US" sz="1600" dirty="0"/>
              <a:t>・小規模事業者の</a:t>
            </a:r>
            <a:r>
              <a:rPr lang="en-US" altLang="ja-JP" sz="1600" dirty="0"/>
              <a:t>Web</a:t>
            </a:r>
            <a:r>
              <a:rPr lang="ja-JP" altLang="en-US" sz="1600" dirty="0"/>
              <a:t>活用・成功事例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67090DE-A63D-A1AF-2D5D-44B86CF36C38}"/>
              </a:ext>
            </a:extLst>
          </p:cNvPr>
          <p:cNvSpPr txBox="1"/>
          <p:nvPr/>
        </p:nvSpPr>
        <p:spPr>
          <a:xfrm>
            <a:off x="323959" y="1376666"/>
            <a:ext cx="5131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spc="-3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Web</a:t>
            </a:r>
            <a:r>
              <a:rPr lang="ja-JP" altLang="en-US" sz="3600" spc="-3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マーケティングの基本</a:t>
            </a:r>
            <a:endParaRPr kumimoji="1" lang="ja-JP" altLang="en-US" sz="3600" spc="-3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F0621D0-E853-0888-6342-37A9E05CDE37}"/>
              </a:ext>
            </a:extLst>
          </p:cNvPr>
          <p:cNvSpPr txBox="1"/>
          <p:nvPr/>
        </p:nvSpPr>
        <p:spPr>
          <a:xfrm>
            <a:off x="422501" y="279775"/>
            <a:ext cx="4690769" cy="113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DX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セミナー　</a:t>
            </a:r>
            <a:endParaRPr lang="en-US" altLang="ja-JP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売上を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２倍</a:t>
            </a:r>
            <a:r>
              <a:rPr lang="ja-JP" altLang="en-US" sz="4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３倍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と伸ばす！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5944803" y="5154848"/>
            <a:ext cx="1704974" cy="1570241"/>
            <a:chOff x="9320022" y="5634124"/>
            <a:chExt cx="1978156" cy="199034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022" y="5634124"/>
              <a:ext cx="1978156" cy="1990348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 rot="456044">
              <a:off x="9618883" y="6031293"/>
              <a:ext cx="1242978" cy="107405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ja-JP" altLang="en-US" sz="2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参加</a:t>
              </a:r>
            </a:p>
            <a:p>
              <a:pPr algn="ctr">
                <a:lnSpc>
                  <a:spcPts val="4800"/>
                </a:lnSpc>
              </a:pPr>
              <a:r>
                <a:rPr lang="ja-JP" altLang="en-US" sz="3600" dirty="0">
                  <a:solidFill>
                    <a:srgbClr val="E6003A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無料</a:t>
              </a:r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1DD8CAC-63CF-643E-74EF-7319D652FD6B}"/>
              </a:ext>
            </a:extLst>
          </p:cNvPr>
          <p:cNvCxnSpPr/>
          <p:nvPr/>
        </p:nvCxnSpPr>
        <p:spPr>
          <a:xfrm>
            <a:off x="304573" y="7821210"/>
            <a:ext cx="716642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FC280DB-5AFC-B538-018B-791BA9D89E5F}"/>
              </a:ext>
            </a:extLst>
          </p:cNvPr>
          <p:cNvSpPr txBox="1"/>
          <p:nvPr/>
        </p:nvSpPr>
        <p:spPr>
          <a:xfrm>
            <a:off x="2352917" y="8320140"/>
            <a:ext cx="4426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伊賀市商工会　行　　</a:t>
            </a:r>
            <a:r>
              <a:rPr kumimoji="1" lang="en-US" altLang="ja-JP" sz="1600" dirty="0"/>
              <a:t>FAX</a:t>
            </a:r>
            <a:r>
              <a:rPr kumimoji="1" lang="ja-JP" altLang="en-US" sz="1600" dirty="0"/>
              <a:t>　０５９５－４５－５３０７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8A82AD-A3B8-19B9-9B31-7024CEEE7062}"/>
              </a:ext>
            </a:extLst>
          </p:cNvPr>
          <p:cNvSpPr txBox="1"/>
          <p:nvPr/>
        </p:nvSpPr>
        <p:spPr>
          <a:xfrm>
            <a:off x="1312748" y="8324976"/>
            <a:ext cx="1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FAX</a:t>
            </a:r>
            <a:r>
              <a:rPr kumimoji="1" lang="ja-JP" altLang="en-US" sz="1600" dirty="0"/>
              <a:t>送付先</a:t>
            </a:r>
          </a:p>
        </p:txBody>
      </p:sp>
      <p:graphicFrame>
        <p:nvGraphicFramePr>
          <p:cNvPr id="31" name="表 31">
            <a:extLst>
              <a:ext uri="{FF2B5EF4-FFF2-40B4-BE49-F238E27FC236}">
                <a16:creationId xmlns:a16="http://schemas.microsoft.com/office/drawing/2014/main" id="{91F02AEE-5540-6439-2FD6-73132E963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22021"/>
              </p:ext>
            </p:extLst>
          </p:nvPr>
        </p:nvGraphicFramePr>
        <p:xfrm>
          <a:off x="518949" y="8653973"/>
          <a:ext cx="65849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25">
                  <a:extLst>
                    <a:ext uri="{9D8B030D-6E8A-4147-A177-3AD203B41FA5}">
                      <a16:colId xmlns:a16="http://schemas.microsoft.com/office/drawing/2014/main" val="2356882842"/>
                    </a:ext>
                  </a:extLst>
                </a:gridCol>
                <a:gridCol w="2067770">
                  <a:extLst>
                    <a:ext uri="{9D8B030D-6E8A-4147-A177-3AD203B41FA5}">
                      <a16:colId xmlns:a16="http://schemas.microsoft.com/office/drawing/2014/main" val="423046314"/>
                    </a:ext>
                  </a:extLst>
                </a:gridCol>
                <a:gridCol w="1602075">
                  <a:extLst>
                    <a:ext uri="{9D8B030D-6E8A-4147-A177-3AD203B41FA5}">
                      <a16:colId xmlns:a16="http://schemas.microsoft.com/office/drawing/2014/main" val="3293077736"/>
                    </a:ext>
                  </a:extLst>
                </a:gridCol>
                <a:gridCol w="1834923">
                  <a:extLst>
                    <a:ext uri="{9D8B030D-6E8A-4147-A177-3AD203B41FA5}">
                      <a16:colId xmlns:a16="http://schemas.microsoft.com/office/drawing/2014/main" val="3689607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事業所名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</a:t>
                      </a:r>
                      <a:r>
                        <a:rPr kumimoji="1" lang="ja-JP" altLang="en-US" b="0" dirty="0"/>
                        <a:t>　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3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受講者名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</a:t>
                      </a:r>
                      <a:r>
                        <a:rPr kumimoji="1" lang="en-US" altLang="ja-JP" dirty="0"/>
                        <a:t>F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A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0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住所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02796"/>
                  </a:ext>
                </a:extLst>
              </a:tr>
            </a:tbl>
          </a:graphicData>
        </a:graphic>
      </p:graphicFrame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85066F-385C-CC58-B77A-B2C457D10D3D}"/>
              </a:ext>
            </a:extLst>
          </p:cNvPr>
          <p:cNvSpPr txBox="1"/>
          <p:nvPr/>
        </p:nvSpPr>
        <p:spPr>
          <a:xfrm>
            <a:off x="2026142" y="9771802"/>
            <a:ext cx="5018863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伊賀市商工会（伊賀市下柘植</a:t>
            </a:r>
            <a:r>
              <a:rPr kumimoji="1" lang="en-US" altLang="ja-JP" sz="1400" b="1" dirty="0"/>
              <a:t>723</a:t>
            </a:r>
            <a:r>
              <a:rPr lang="en-US" altLang="ja-JP" sz="1400" b="1" dirty="0"/>
              <a:t>‐</a:t>
            </a:r>
            <a:r>
              <a:rPr kumimoji="1" lang="en-US" altLang="ja-JP" sz="1400" b="1" dirty="0"/>
              <a:t>1</a:t>
            </a:r>
            <a:r>
              <a:rPr kumimoji="1" lang="ja-JP" altLang="en-US" sz="1400" b="1" dirty="0"/>
              <a:t>）　</a:t>
            </a:r>
            <a:r>
              <a:rPr kumimoji="1" lang="ja-JP" altLang="en-US" dirty="0"/>
              <a:t>☎</a:t>
            </a:r>
            <a:r>
              <a:rPr kumimoji="1" lang="en-US" altLang="ja-JP" dirty="0"/>
              <a:t>0595-45-2210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68EAB0-151A-DABB-DFD1-594B6DB24FA3}"/>
              </a:ext>
            </a:extLst>
          </p:cNvPr>
          <p:cNvSpPr txBox="1"/>
          <p:nvPr/>
        </p:nvSpPr>
        <p:spPr>
          <a:xfrm>
            <a:off x="560387" y="10172809"/>
            <a:ext cx="6543556" cy="95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新型コロナウィルス感染拡大防止のため、ご出席時はマスクの着用をお願いします。また、当日発熱や体調が不安な方はご出席をお控えください。</a:t>
            </a:r>
            <a:r>
              <a:rPr kumimoji="1" lang="en-US" altLang="ja-JP" sz="1200" dirty="0"/>
              <a:t>(</a:t>
            </a:r>
            <a:r>
              <a:rPr lang="ja-JP" altLang="en-US" sz="1200" dirty="0"/>
              <a:t>会場でも検温いたします。</a:t>
            </a:r>
            <a:r>
              <a:rPr lang="en-US" altLang="ja-JP" sz="1200" dirty="0"/>
              <a:t>)</a:t>
            </a:r>
          </a:p>
          <a:p>
            <a:r>
              <a:rPr lang="ja-JP" altLang="en-US" sz="1200" u="sng" dirty="0"/>
              <a:t>ご記入いただいた個人情報は、本セミナーについてのみ使用させていただきます。</a:t>
            </a:r>
            <a:endParaRPr lang="en-US" altLang="ja-JP" sz="1200" u="sng" dirty="0"/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04F8F5-379B-2018-40F6-A2756A4F427F}"/>
              </a:ext>
            </a:extLst>
          </p:cNvPr>
          <p:cNvSpPr txBox="1"/>
          <p:nvPr/>
        </p:nvSpPr>
        <p:spPr>
          <a:xfrm>
            <a:off x="2643352" y="5380070"/>
            <a:ext cx="1168093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j-ea"/>
                <a:ea typeface="+mj-ea"/>
              </a:rPr>
              <a:t>締切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D07EA6-31A4-9CD2-E77B-FC515C552AD9}"/>
              </a:ext>
            </a:extLst>
          </p:cNvPr>
          <p:cNvSpPr txBox="1"/>
          <p:nvPr/>
        </p:nvSpPr>
        <p:spPr>
          <a:xfrm>
            <a:off x="3365116" y="5449377"/>
            <a:ext cx="3162415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令和５年１月１６日（月）</a:t>
            </a:r>
          </a:p>
        </p:txBody>
      </p:sp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338</Words>
  <Application>Microsoft Office PowerPoint</Application>
  <PresentationFormat>ユーザー設定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HGS創英角ｺﾞｼｯｸUB</vt:lpstr>
      <vt:lpstr>ＭＳ Ｐゴシック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2016-12-20T12:03:15Z</dcterms:created>
  <dcterms:modified xsi:type="dcterms:W3CDTF">2022-12-06T01:10:02Z</dcterms:modified>
</cp:coreProperties>
</file>